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居 則彦" initials="中居" lastIdx="1" clrIdx="0">
    <p:extLst>
      <p:ext uri="{19B8F6BF-5375-455C-9EA6-DF929625EA0E}">
        <p15:presenceInfo xmlns:p15="http://schemas.microsoft.com/office/powerpoint/2012/main" userId="S-1-5-21-3072722164-377733757-2176820684-1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00FF"/>
    <a:srgbClr val="BFFDFD"/>
    <a:srgbClr val="FFFFFF"/>
    <a:srgbClr val="4E73A0"/>
    <a:srgbClr val="486995"/>
    <a:srgbClr val="769BC3"/>
    <a:srgbClr val="224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A0BE247-6A03-4D62-9789-FD998077DF40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6"/>
            <a:ext cx="5387982" cy="3884437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FEFFE2D8-8ADB-48E0-9124-3C276B358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4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46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6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86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07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7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5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0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9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43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DD72-03D4-418E-91F5-5E95FA63C07C}" type="datetimeFigureOut">
              <a:rPr kumimoji="1" lang="ja-JP" altLang="en-US" smtClean="0"/>
              <a:t>2021/9/1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06C4-7E99-4D52-9CFD-83E896FF2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37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nakai@tonio.or.j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>
            <a:extLst>
              <a:ext uri="{FF2B5EF4-FFF2-40B4-BE49-F238E27FC236}">
                <a16:creationId xmlns:a16="http://schemas.microsoft.com/office/drawing/2014/main" id="{B0FD49C4-C2DF-4C9A-8E87-3152969D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" y="22320"/>
            <a:ext cx="6790240" cy="24979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55BD46-0497-41DF-9F16-BC50A680415C}"/>
              </a:ext>
            </a:extLst>
          </p:cNvPr>
          <p:cNvSpPr txBox="1"/>
          <p:nvPr/>
        </p:nvSpPr>
        <p:spPr>
          <a:xfrm flipH="1">
            <a:off x="-3404" y="1131959"/>
            <a:ext cx="6878808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b="1" u="sng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アバターロボット “</a:t>
            </a:r>
            <a:r>
              <a:rPr kumimoji="1" lang="en-US" altLang="ja-JP" sz="2600" b="1" u="sng" dirty="0" err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ugo</a:t>
            </a:r>
            <a:r>
              <a:rPr kumimoji="1" lang="ja-JP" altLang="en-US" sz="2600" b="1" u="sng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（ユーゴー）” が</a:t>
            </a:r>
            <a:endParaRPr kumimoji="1" lang="en-US" altLang="ja-JP" sz="2600" b="1" u="sng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600" b="1" u="sng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切り開く未来のワークスタイル</a:t>
            </a:r>
            <a:endParaRPr kumimoji="1" lang="en-US" altLang="ja-JP" sz="26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703968-D28D-4595-B5BD-D2D3C808AFC6}"/>
              </a:ext>
            </a:extLst>
          </p:cNvPr>
          <p:cNvSpPr txBox="1"/>
          <p:nvPr/>
        </p:nvSpPr>
        <p:spPr>
          <a:xfrm>
            <a:off x="583726" y="172746"/>
            <a:ext cx="411480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令和３年度</a:t>
            </a:r>
          </a:p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とやまロボティクス研究会</a:t>
            </a:r>
          </a:p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第３回　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WEB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技術セミナー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067ECD-B9EE-4616-BF9D-440D2031F8F4}"/>
              </a:ext>
            </a:extLst>
          </p:cNvPr>
          <p:cNvSpPr txBox="1"/>
          <p:nvPr/>
        </p:nvSpPr>
        <p:spPr>
          <a:xfrm>
            <a:off x="31273" y="4013690"/>
            <a:ext cx="4911888" cy="298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</a:t>
            </a:r>
            <a:r>
              <a:rPr kumimoji="1"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日時</a:t>
            </a:r>
            <a:r>
              <a:rPr kumimoji="1"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</a:t>
            </a:r>
            <a:r>
              <a:rPr kumimoji="1" lang="ja-JP" altLang="en-US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令和３年 </a:t>
            </a:r>
            <a:r>
              <a:rPr kumimoji="1" lang="en-US" altLang="ja-JP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10/8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　</a:t>
            </a:r>
            <a:endParaRPr kumimoji="1" lang="en-US" altLang="ja-JP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　　　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14:00 – 15:30 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13:45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入室開始）</a:t>
            </a:r>
          </a:p>
          <a:p>
            <a:r>
              <a:rPr kumimoji="1" lang="ja-JP" altLang="en-US" sz="2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開催方法：</a:t>
            </a:r>
          </a:p>
          <a:p>
            <a:r>
              <a:rPr kumimoji="1"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r>
              <a:rPr kumimoji="1" lang="en-US" altLang="ja-JP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Zoom</a:t>
            </a:r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ウェビナーを使ったライブ配信</a:t>
            </a:r>
            <a:endParaRPr kumimoji="1" lang="en-US" altLang="ja-JP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 　 </a:t>
            </a:r>
            <a:r>
              <a:rPr kumimoji="1" lang="ja-JP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（注意：会場でのライブ配信は、ありません。）</a:t>
            </a:r>
          </a:p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■募集人員：先着</a:t>
            </a:r>
            <a:r>
              <a:rPr kumimoji="1"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100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名</a:t>
            </a:r>
          </a:p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</a:t>
            </a:r>
            <a:r>
              <a:rPr kumimoji="1" lang="ja-JP" altLang="en-US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申込締切：</a:t>
            </a:r>
            <a:r>
              <a:rPr kumimoji="1" lang="en-US" altLang="ja-JP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10</a:t>
            </a:r>
            <a:r>
              <a:rPr kumimoji="1" lang="ja-JP" altLang="en-US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月</a:t>
            </a:r>
            <a:r>
              <a:rPr kumimoji="1" lang="en-US" altLang="ja-JP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7</a:t>
            </a:r>
            <a:r>
              <a:rPr kumimoji="1" lang="ja-JP" altLang="en-US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日（木）　</a:t>
            </a:r>
            <a:r>
              <a:rPr kumimoji="1" lang="en-US" altLang="ja-JP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17</a:t>
            </a:r>
            <a:r>
              <a:rPr kumimoji="1" lang="ja-JP" altLang="en-US" sz="16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時 まで</a:t>
            </a:r>
          </a:p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</a:t>
            </a:r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対象者：</a:t>
            </a:r>
            <a:r>
              <a:rPr kumimoji="1"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県内企業の経営者、管理者、技術者、</a:t>
            </a:r>
            <a:endParaRPr kumimoji="1" lang="en-US" altLang="ja-JP" sz="1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4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               一般等アバターロボットに興味のある方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3ADEB00-3387-426A-9836-49C730399EF5}"/>
              </a:ext>
            </a:extLst>
          </p:cNvPr>
          <p:cNvSpPr/>
          <p:nvPr/>
        </p:nvSpPr>
        <p:spPr>
          <a:xfrm>
            <a:off x="3080711" y="4113685"/>
            <a:ext cx="820100" cy="436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（金）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36F4C7-6FF1-403C-A376-4A55BAB56C97}"/>
              </a:ext>
            </a:extLst>
          </p:cNvPr>
          <p:cNvSpPr txBox="1"/>
          <p:nvPr/>
        </p:nvSpPr>
        <p:spPr>
          <a:xfrm>
            <a:off x="1139794" y="7011866"/>
            <a:ext cx="2987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ugo</a:t>
            </a:r>
            <a:r>
              <a:rPr kumimoji="1" lang="ja-JP" altLang="en-US" sz="16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株式会社</a:t>
            </a:r>
            <a:r>
              <a:rPr kumimoji="1" lang="ja-JP" altLang="en-US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松井　健 氏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E42ED64-5330-4BEC-A670-DA0DEFC84135}"/>
              </a:ext>
            </a:extLst>
          </p:cNvPr>
          <p:cNvSpPr/>
          <p:nvPr/>
        </p:nvSpPr>
        <p:spPr>
          <a:xfrm>
            <a:off x="225076" y="6873829"/>
            <a:ext cx="665261" cy="6275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講師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BBD4504-0DB4-41AF-BAC6-2D0924F680CB}"/>
              </a:ext>
            </a:extLst>
          </p:cNvPr>
          <p:cNvSpPr txBox="1"/>
          <p:nvPr/>
        </p:nvSpPr>
        <p:spPr>
          <a:xfrm>
            <a:off x="44878" y="7637104"/>
            <a:ext cx="51924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■申込み方法：</a:t>
            </a:r>
            <a:endParaRPr kumimoji="1"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・</a:t>
            </a:r>
            <a:r>
              <a:rPr kumimoji="1"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次の</a:t>
            </a:r>
            <a:r>
              <a:rPr kumimoji="1"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kumimoji="1"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あるいは</a:t>
            </a:r>
            <a:r>
              <a:rPr kumimoji="1"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QR</a:t>
            </a:r>
            <a:r>
              <a:rPr kumimoji="1" lang="ja-JP" altLang="en-US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コードのフォームから申込みください。</a:t>
            </a:r>
            <a:endParaRPr kumimoji="1"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　</a:t>
            </a:r>
            <a:r>
              <a:rPr kumimoji="1" lang="en-US" altLang="ja-JP" sz="1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https://us02web.zoom.us/webinar/register/WN_JaasljiMRFSukBlAZVbbCw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</a:t>
            </a:r>
            <a:r>
              <a:rPr kumimoji="1" lang="ja-JP" alt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ロボティクス研究会への新規入会ご希望の方は、「裏面：入会申込書」で</a:t>
            </a:r>
            <a:endParaRPr kumimoji="1" lang="en-US" altLang="ja-JP" sz="12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申込みください。（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FAX,</a:t>
            </a:r>
            <a:r>
              <a:rPr kumimoji="1" lang="ja-JP" alt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ja-JP" alt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メール、電話でも可）</a:t>
            </a:r>
            <a:endParaRPr kumimoji="1" lang="en-US" altLang="ja-JP" sz="12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2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</a:t>
            </a:r>
            <a:endParaRPr kumimoji="1" lang="ja-JP" altLang="en-US" sz="1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42C264-8584-4909-8E2A-5E7259435774}"/>
              </a:ext>
            </a:extLst>
          </p:cNvPr>
          <p:cNvGrpSpPr/>
          <p:nvPr/>
        </p:nvGrpSpPr>
        <p:grpSpPr>
          <a:xfrm>
            <a:off x="61761" y="9221318"/>
            <a:ext cx="6858000" cy="619760"/>
            <a:chOff x="0" y="9286240"/>
            <a:chExt cx="6858000" cy="619760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E53049F-295C-4418-8957-21A2384A7645}"/>
                </a:ext>
              </a:extLst>
            </p:cNvPr>
            <p:cNvSpPr/>
            <p:nvPr/>
          </p:nvSpPr>
          <p:spPr>
            <a:xfrm>
              <a:off x="0" y="9286240"/>
              <a:ext cx="6858000" cy="61976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6598CEC-FE00-4309-A156-CF8BA8991334}"/>
                </a:ext>
              </a:extLst>
            </p:cNvPr>
            <p:cNvSpPr txBox="1"/>
            <p:nvPr/>
          </p:nvSpPr>
          <p:spPr>
            <a:xfrm>
              <a:off x="52346" y="9453619"/>
              <a:ext cx="1082348" cy="30777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お問合わせ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415265B-297A-429A-B7F6-89F4FFF09295}"/>
                </a:ext>
              </a:extLst>
            </p:cNvPr>
            <p:cNvSpPr txBox="1"/>
            <p:nvPr/>
          </p:nvSpPr>
          <p:spPr>
            <a:xfrm>
              <a:off x="1160250" y="9349667"/>
              <a:ext cx="2294306" cy="46166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（公財）富山県新世紀産業機構</a:t>
              </a:r>
              <a:endParaRPr kumimoji="1" lang="en-US" altLang="ja-JP" sz="1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1200" b="1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イノベーション推進センター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092AF34-7130-4CA7-9011-D396C7F4B69B}"/>
                </a:ext>
              </a:extLst>
            </p:cNvPr>
            <p:cNvSpPr txBox="1"/>
            <p:nvPr/>
          </p:nvSpPr>
          <p:spPr>
            <a:xfrm>
              <a:off x="3454556" y="9367999"/>
              <a:ext cx="3244373" cy="43088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TEL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： 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076-444-5636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　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FAX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： </a:t>
              </a:r>
              <a:r>
                <a:rPr kumimoji="1" lang="en-US" altLang="ja-JP" sz="1100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076-433-4207</a:t>
              </a:r>
            </a:p>
            <a:p>
              <a:r>
                <a:rPr kumimoji="1" lang="en-US" altLang="ja-JP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E-mail</a:t>
              </a:r>
              <a:r>
                <a:rPr kumimoji="1" lang="ja-JP" altLang="en-US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： </a:t>
              </a:r>
              <a:r>
                <a:rPr kumimoji="1" lang="en-US" altLang="ja-JP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n.nakai@tonio.or.jp</a:t>
              </a:r>
              <a:r>
                <a:rPr kumimoji="1" lang="en-US" altLang="ja-JP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 </a:t>
              </a:r>
              <a:r>
                <a:rPr kumimoji="1" lang="ja-JP" altLang="en-US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（</a:t>
              </a:r>
              <a:r>
                <a:rPr kumimoji="1" lang="en-US" altLang="ja-JP" sz="110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1" lang="ja-JP" altLang="en-US" sz="1100" b="1" dirty="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担当：中居 ）</a:t>
              </a:r>
              <a:endParaRPr kumimoji="1" lang="en-US" altLang="ja-JP" sz="11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67E0FC3-754E-4FAF-A510-4C3588D332A0}"/>
              </a:ext>
            </a:extLst>
          </p:cNvPr>
          <p:cNvSpPr/>
          <p:nvPr/>
        </p:nvSpPr>
        <p:spPr>
          <a:xfrm>
            <a:off x="33299" y="2509632"/>
            <a:ext cx="6802103" cy="1404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7B3C93-BA2A-45E0-856E-903CDB402FD6}"/>
              </a:ext>
            </a:extLst>
          </p:cNvPr>
          <p:cNvSpPr txBox="1"/>
          <p:nvPr/>
        </p:nvSpPr>
        <p:spPr>
          <a:xfrm>
            <a:off x="40881" y="2556558"/>
            <a:ext cx="6790239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600" b="1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400" b="1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アバターロボットとは何なのか、アバターロボットによって私達の生活やビジネスにどんな影響があるのか、働き方にフォーカスを当て、日本社会において以前から人手不足や生産性の低下など、労働に関する課題を解決する糸口として、人とロボットが融合する未来のワークスタイルについてお話ししていただきます。直感的な遠隔操作</a:t>
            </a:r>
            <a:r>
              <a:rPr lang="ja-JP" altLang="en-US" sz="1400" b="1" kern="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と自律的走行モードの両方の機能を併せ持つアバターロボット</a:t>
            </a:r>
            <a:r>
              <a:rPr kumimoji="1" lang="ja-JP" altLang="en-US" sz="1400" b="1" u="sng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</a:t>
            </a:r>
            <a:r>
              <a:rPr kumimoji="1" lang="en-US" altLang="ja-JP" sz="1400" b="1" u="sng" dirty="0" err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ugo</a:t>
            </a:r>
            <a:r>
              <a:rPr kumimoji="1" lang="ja-JP" altLang="en-US" sz="1400" b="1" u="sng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（ユーゴー）”</a:t>
            </a:r>
            <a:r>
              <a:rPr lang="ja-JP" altLang="en-US" sz="1400" b="1" kern="1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が切り開く未来のワークスタイルをお楽しみください。</a:t>
            </a:r>
            <a:endParaRPr lang="en-US" altLang="ja-JP" sz="14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EA2B188-0B2C-4144-9100-23581D54E449}"/>
              </a:ext>
            </a:extLst>
          </p:cNvPr>
          <p:cNvGrpSpPr/>
          <p:nvPr/>
        </p:nvGrpSpPr>
        <p:grpSpPr>
          <a:xfrm>
            <a:off x="5631426" y="222198"/>
            <a:ext cx="873596" cy="817911"/>
            <a:chOff x="5221706" y="6436895"/>
            <a:chExt cx="873596" cy="81791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1A29D699-D1FE-4552-A0FE-5EB19DD183B7}"/>
                </a:ext>
              </a:extLst>
            </p:cNvPr>
            <p:cNvSpPr/>
            <p:nvPr/>
          </p:nvSpPr>
          <p:spPr>
            <a:xfrm>
              <a:off x="5221706" y="6436895"/>
              <a:ext cx="873596" cy="8179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C5F419F-40EB-4F61-BD17-D31568FD2C41}"/>
                </a:ext>
              </a:extLst>
            </p:cNvPr>
            <p:cNvSpPr txBox="1"/>
            <p:nvPr/>
          </p:nvSpPr>
          <p:spPr>
            <a:xfrm>
              <a:off x="5258395" y="6553463"/>
              <a:ext cx="800219" cy="584775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参加費</a:t>
              </a:r>
              <a:endParaRPr kumimoji="1" lang="en-US" altLang="ja-JP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kumimoji="1" lang="ja-JP" altLang="en-US" sz="1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無料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DDBD6754-804A-45A7-9117-86569947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15" y="2045880"/>
            <a:ext cx="1057275" cy="3429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6B4093-8D63-4F4B-AD64-1892A5572066}"/>
              </a:ext>
            </a:extLst>
          </p:cNvPr>
          <p:cNvSpPr txBox="1"/>
          <p:nvPr/>
        </p:nvSpPr>
        <p:spPr>
          <a:xfrm>
            <a:off x="4998062" y="5355771"/>
            <a:ext cx="270624" cy="44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6C321F7-401D-495D-8616-8DFFADDCB887}"/>
              </a:ext>
            </a:extLst>
          </p:cNvPr>
          <p:cNvCxnSpPr>
            <a:cxnSpLocks/>
          </p:cNvCxnSpPr>
          <p:nvPr/>
        </p:nvCxnSpPr>
        <p:spPr>
          <a:xfrm>
            <a:off x="5082113" y="5016436"/>
            <a:ext cx="0" cy="1498664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B0A07277-EDBE-4FC5-8631-79A57C17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55" y="4131897"/>
            <a:ext cx="2503035" cy="37161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117B86-A3AD-4047-B8EB-75438236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36" y="7900492"/>
            <a:ext cx="1171429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C1972D-9D6D-4CD6-AA6E-D4ECDA1AE88B}"/>
              </a:ext>
            </a:extLst>
          </p:cNvPr>
          <p:cNvSpPr/>
          <p:nvPr/>
        </p:nvSpPr>
        <p:spPr>
          <a:xfrm>
            <a:off x="32464" y="6244177"/>
            <a:ext cx="6858000" cy="3599576"/>
          </a:xfrm>
          <a:prstGeom prst="rect">
            <a:avLst/>
          </a:prstGeom>
          <a:solidFill>
            <a:srgbClr val="BFFDF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6248974-0759-471C-8458-8B49AC4B47C8}"/>
              </a:ext>
            </a:extLst>
          </p:cNvPr>
          <p:cNvSpPr/>
          <p:nvPr/>
        </p:nvSpPr>
        <p:spPr>
          <a:xfrm>
            <a:off x="46411" y="2181561"/>
            <a:ext cx="1685981" cy="2106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167C4BF-9BBB-4552-BA75-88314741042D}"/>
              </a:ext>
            </a:extLst>
          </p:cNvPr>
          <p:cNvSpPr txBox="1"/>
          <p:nvPr/>
        </p:nvSpPr>
        <p:spPr>
          <a:xfrm>
            <a:off x="83569" y="2511321"/>
            <a:ext cx="167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参加（視聴）方法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28D8A3-095E-425A-8BD0-2582C20D4A3E}"/>
              </a:ext>
            </a:extLst>
          </p:cNvPr>
          <p:cNvSpPr txBox="1"/>
          <p:nvPr/>
        </p:nvSpPr>
        <p:spPr>
          <a:xfrm>
            <a:off x="1781234" y="2224264"/>
            <a:ext cx="5076766" cy="20364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申込み後、メールにてセミナーの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をご案内します。インターネット接続環境があれば、この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をクリックするだけで、パソコンやスマートフォン等から、参加（視聴）いただけます。</a:t>
            </a:r>
            <a:endParaRPr lang="en-US" altLang="ja-JP" sz="10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2.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当日の参加スケジュールは、</a:t>
            </a:r>
            <a:r>
              <a:rPr lang="ja-JP" altLang="en-US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下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表のとおりです。</a:t>
            </a:r>
            <a:endParaRPr lang="en-US" altLang="ja-JP" sz="1000" kern="100" dirty="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>
              <a:lnSpc>
                <a:spcPts val="800"/>
              </a:lnSpc>
            </a:pPr>
            <a:endParaRPr lang="en-US" altLang="ja-JP" sz="1000" kern="100" dirty="0"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endParaRPr lang="en-US" altLang="ja-JP" sz="9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>
              <a:lnSpc>
                <a:spcPts val="1100"/>
              </a:lnSpc>
            </a:pPr>
            <a:endParaRPr lang="en-US" altLang="ja-JP" sz="9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endParaRPr lang="en-US" altLang="ja-JP" sz="10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>
              <a:lnSpc>
                <a:spcPts val="1100"/>
              </a:lnSpc>
            </a:pPr>
            <a:endParaRPr lang="en-US" altLang="ja-JP" sz="9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>
              <a:lnSpc>
                <a:spcPts val="1100"/>
              </a:lnSpc>
            </a:pPr>
            <a:endParaRPr lang="en-US" altLang="ja-JP" sz="9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endParaRPr lang="en-US" altLang="ja-JP" sz="10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3.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講演中は、画面</a:t>
            </a:r>
            <a:r>
              <a:rPr lang="ja-JP" altLang="en-US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の下部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に表示されます「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Q&amp;A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」からご質問をお受けします。</a:t>
            </a:r>
            <a:endParaRPr lang="en-US" altLang="ja-JP" sz="1000" kern="1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1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4.</a:t>
            </a:r>
            <a:r>
              <a:rPr lang="ja-JP" altLang="ja-JP" sz="1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当日の講演資料は、事前にメール配信するアドレスからダウンロードをお願いします。</a:t>
            </a:r>
            <a:endParaRPr lang="en-US" altLang="ja-JP" sz="1000" kern="1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1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5.</a:t>
            </a:r>
            <a:r>
              <a:rPr lang="ja-JP" altLang="ja-JP" sz="1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講演終了後、アンケートへのご協力をお願いします</a:t>
            </a:r>
            <a:r>
              <a:rPr lang="ja-JP" altLang="ja-JP" sz="10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。</a:t>
            </a:r>
            <a:endParaRPr lang="en-US" altLang="ja-JP" sz="1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2DB7BB3-7E78-4426-8D8F-CA7AE9891C08}"/>
              </a:ext>
            </a:extLst>
          </p:cNvPr>
          <p:cNvSpPr/>
          <p:nvPr/>
        </p:nvSpPr>
        <p:spPr>
          <a:xfrm>
            <a:off x="46411" y="4284607"/>
            <a:ext cx="1678674" cy="1912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6A954A-D877-4BAA-A2DA-A91740C36022}"/>
              </a:ext>
            </a:extLst>
          </p:cNvPr>
          <p:cNvSpPr txBox="1"/>
          <p:nvPr/>
        </p:nvSpPr>
        <p:spPr>
          <a:xfrm>
            <a:off x="91729" y="4494420"/>
            <a:ext cx="167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留意事項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CFFF84-2798-4E6E-B80F-A18CE36684FC}"/>
              </a:ext>
            </a:extLst>
          </p:cNvPr>
          <p:cNvSpPr txBox="1"/>
          <p:nvPr/>
        </p:nvSpPr>
        <p:spPr>
          <a:xfrm>
            <a:off x="1781234" y="4288144"/>
            <a:ext cx="5076766" cy="19123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参加者は事前登録制にしておりますので、視聴用の</a:t>
            </a:r>
            <a:r>
              <a:rPr lang="en-US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を別の方へ転送することはお控えください。視聴は、</a:t>
            </a:r>
            <a:r>
              <a:rPr lang="en-US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メールアドレスに付き、</a:t>
            </a:r>
            <a:r>
              <a:rPr lang="en-US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名とします。</a:t>
            </a:r>
            <a:endParaRPr lang="en-US" altLang="ja-JP" sz="1000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著作権保護等の点から、講演の録画、録音、撮影、および</a:t>
            </a:r>
            <a:r>
              <a:rPr lang="en-US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SNS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等へのアップ</a:t>
            </a:r>
            <a:r>
              <a:rPr lang="ja-JP" altLang="en-US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ロード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は禁止いたします。</a:t>
            </a:r>
            <a:endParaRPr lang="en-US" altLang="ja-JP" sz="1000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en-US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Zoom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は無料でご利用いただけますが、インターネットに接続するための通信料金は、参加者のご負担となります。</a:t>
            </a:r>
            <a:endParaRPr lang="en-US" altLang="ja-JP" sz="1000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講演資料の印刷は可能ですが、データの</a:t>
            </a:r>
            <a:r>
              <a:rPr lang="ja-JP" altLang="en-US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公開や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コピーは禁止</a:t>
            </a:r>
            <a:r>
              <a:rPr lang="ja-JP" altLang="en-US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いたします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。</a:t>
            </a:r>
            <a:endParaRPr lang="en-US" altLang="ja-JP" sz="1000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ご提供いただいた氏名等の個人情報は、当セミナーの運営のみの目的で使用</a:t>
            </a:r>
            <a:r>
              <a:rPr lang="ja-JP" altLang="en-US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し、他の目的には使用しません</a:t>
            </a:r>
            <a:r>
              <a:rPr lang="ja-JP" altLang="ja-JP" sz="10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。</a:t>
            </a:r>
            <a:endParaRPr lang="en-US" altLang="ja-JP" sz="1000" kern="100" dirty="0">
              <a:solidFill>
                <a:srgbClr val="0000FF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1450" indent="-171450" algn="just">
              <a:lnSpc>
                <a:spcPts val="1300"/>
              </a:lnSpc>
              <a:buFont typeface="Wingdings" panose="05000000000000000000" pitchFamily="2" charset="2"/>
              <a:buChar char="l"/>
            </a:pPr>
            <a:r>
              <a:rPr lang="ja-JP" altLang="en-US" sz="1000" kern="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尚、講演途中で、何かしらの通信トラブルでフリーズした場合には、一旦退出して</a:t>
            </a:r>
            <a:endParaRPr lang="en-US" altLang="ja-JP" sz="1000" kern="1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ja-JP" altLang="en-US" sz="1000" kern="1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　いただき、再度の入室をお願い致します。</a:t>
            </a:r>
            <a:endParaRPr lang="ja-JP" altLang="ja-JP" sz="1000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0409C0AA-0B5E-4404-A6B7-3D40323F0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72370"/>
              </p:ext>
            </p:extLst>
          </p:nvPr>
        </p:nvGraphicFramePr>
        <p:xfrm>
          <a:off x="2480866" y="2754681"/>
          <a:ext cx="3227717" cy="809925"/>
        </p:xfrm>
        <a:graphic>
          <a:graphicData uri="http://schemas.openxmlformats.org/drawingml/2006/table">
            <a:tbl>
              <a:tblPr/>
              <a:tblGrid>
                <a:gridCol w="1067433">
                  <a:extLst>
                    <a:ext uri="{9D8B030D-6E8A-4147-A177-3AD203B41FA5}">
                      <a16:colId xmlns:a16="http://schemas.microsoft.com/office/drawing/2014/main" val="42100023"/>
                    </a:ext>
                  </a:extLst>
                </a:gridCol>
                <a:gridCol w="2160284">
                  <a:extLst>
                    <a:ext uri="{9D8B030D-6E8A-4147-A177-3AD203B41FA5}">
                      <a16:colId xmlns:a16="http://schemas.microsoft.com/office/drawing/2014/main" val="4267436146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　間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　　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62392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13:45-14:00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 Zoom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ウェビナーへの入室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024713"/>
                  </a:ext>
                </a:extLst>
              </a:tr>
              <a:tr h="90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14:00-15:00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講演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9100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15:00-15:20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講演中の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Q&amp;A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からの質問への回答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29936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15:20-15:30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退出、アンケート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94135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DB95776E-B794-4810-8B89-F69752D9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7694"/>
              </p:ext>
            </p:extLst>
          </p:nvPr>
        </p:nvGraphicFramePr>
        <p:xfrm>
          <a:off x="300789" y="6779818"/>
          <a:ext cx="6209194" cy="2869368"/>
        </p:xfrm>
        <a:graphic>
          <a:graphicData uri="http://schemas.openxmlformats.org/drawingml/2006/table">
            <a:tbl>
              <a:tblPr/>
              <a:tblGrid>
                <a:gridCol w="1407695">
                  <a:extLst>
                    <a:ext uri="{9D8B030D-6E8A-4147-A177-3AD203B41FA5}">
                      <a16:colId xmlns:a16="http://schemas.microsoft.com/office/drawing/2014/main" val="1275050756"/>
                    </a:ext>
                  </a:extLst>
                </a:gridCol>
                <a:gridCol w="1880784">
                  <a:extLst>
                    <a:ext uri="{9D8B030D-6E8A-4147-A177-3AD203B41FA5}">
                      <a16:colId xmlns:a16="http://schemas.microsoft.com/office/drawing/2014/main" val="5924651"/>
                    </a:ext>
                  </a:extLst>
                </a:gridCol>
                <a:gridCol w="1153560">
                  <a:extLst>
                    <a:ext uri="{9D8B030D-6E8A-4147-A177-3AD203B41FA5}">
                      <a16:colId xmlns:a16="http://schemas.microsoft.com/office/drawing/2014/main" val="1869095902"/>
                    </a:ext>
                  </a:extLst>
                </a:gridCol>
                <a:gridCol w="1767155">
                  <a:extLst>
                    <a:ext uri="{9D8B030D-6E8A-4147-A177-3AD203B41FA5}">
                      <a16:colId xmlns:a16="http://schemas.microsoft.com/office/drawing/2014/main" val="3550286636"/>
                    </a:ext>
                  </a:extLst>
                </a:gridCol>
              </a:tblGrid>
              <a:tr h="40954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企業名・団体名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32968"/>
                  </a:ext>
                </a:extLst>
              </a:tr>
              <a:tr h="40954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（〒　　　　　　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03093"/>
                  </a:ext>
                </a:extLst>
              </a:tr>
              <a:tr h="40954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連絡担当者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　　　　　　　　　　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FAX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7507"/>
                  </a:ext>
                </a:extLst>
              </a:tr>
              <a:tr h="409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E-mail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288613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会員希望者名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45271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E-mail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FAX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09840"/>
                  </a:ext>
                </a:extLst>
              </a:tr>
              <a:tr h="410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所属部署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職位・職名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53470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60748B7-ADA3-4123-A599-11C6C7D41617}"/>
              </a:ext>
            </a:extLst>
          </p:cNvPr>
          <p:cNvSpPr txBox="1"/>
          <p:nvPr/>
        </p:nvSpPr>
        <p:spPr>
          <a:xfrm>
            <a:off x="83569" y="6279681"/>
            <a:ext cx="2912293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600" b="1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ロボティクス研究会入会</a:t>
            </a:r>
            <a:r>
              <a:rPr lang="ja-JP" altLang="ja-JP" sz="1600" b="1" kern="100" dirty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申込書</a:t>
            </a:r>
            <a:endParaRPr lang="en-US" altLang="ja-JP" sz="1600" b="1" kern="100" dirty="0">
              <a:solidFill>
                <a:srgbClr val="FF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050" b="1" kern="1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（入会希望の方は、下記に記入ください。）</a:t>
            </a:r>
            <a:endParaRPr lang="ja-JP" altLang="ja-JP" sz="1050" b="1" kern="100" dirty="0">
              <a:solidFill>
                <a:srgbClr val="0000FF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16FFC4-ECEB-408C-9A6A-BBC27FA9815B}"/>
              </a:ext>
            </a:extLst>
          </p:cNvPr>
          <p:cNvSpPr txBox="1"/>
          <p:nvPr/>
        </p:nvSpPr>
        <p:spPr>
          <a:xfrm>
            <a:off x="3067748" y="6447970"/>
            <a:ext cx="3778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FAX:</a:t>
            </a:r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076-444-5636</a:t>
            </a:r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n.nakai@tonio.or.jp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5DBB6E-1C73-4218-B6ED-6DDAB511DCFC}"/>
              </a:ext>
            </a:extLst>
          </p:cNvPr>
          <p:cNvSpPr/>
          <p:nvPr/>
        </p:nvSpPr>
        <p:spPr>
          <a:xfrm>
            <a:off x="32463" y="22485"/>
            <a:ext cx="6825537" cy="2174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D1A4F0-2DF8-4B89-990C-53F309B84FBB}"/>
              </a:ext>
            </a:extLst>
          </p:cNvPr>
          <p:cNvSpPr txBox="1"/>
          <p:nvPr/>
        </p:nvSpPr>
        <p:spPr>
          <a:xfrm>
            <a:off x="83570" y="95622"/>
            <a:ext cx="127791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講師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松井　健　氏</a:t>
            </a:r>
            <a:endParaRPr kumimoji="1"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プロフィール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842660-612E-4900-AF5D-DF6326BD031A}"/>
              </a:ext>
            </a:extLst>
          </p:cNvPr>
          <p:cNvSpPr txBox="1"/>
          <p:nvPr/>
        </p:nvSpPr>
        <p:spPr>
          <a:xfrm>
            <a:off x="1781233" y="70789"/>
            <a:ext cx="5076767" cy="20986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sz="14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kumimoji="1" lang="en-US" altLang="ja-JP" sz="1400" u="sng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ugo</a:t>
            </a:r>
            <a:r>
              <a:rPr kumimoji="1" lang="ja-JP" altLang="en-US" sz="1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株式会社　代表取締役</a:t>
            </a:r>
            <a:r>
              <a:rPr kumimoji="1" lang="en-US" altLang="ja-JP" sz="14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CEO</a:t>
            </a:r>
          </a:p>
          <a:p>
            <a:pPr lvl="0" algn="just">
              <a:tabLst>
                <a:tab pos="457200" algn="l"/>
              </a:tabLst>
            </a:pPr>
            <a:endParaRPr lang="en-US" altLang="ja-JP" sz="14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1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・大学卒業後、様々な新規事業のスマホアプリ</a:t>
            </a:r>
            <a:r>
              <a:rPr lang="en-US" altLang="ja-JP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/Web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システムを開発。</a:t>
            </a:r>
            <a:endParaRPr lang="en-US" altLang="ja-JP" sz="12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 </a:t>
            </a:r>
            <a:r>
              <a:rPr lang="en-US" altLang="ja-JP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2011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年に、</a:t>
            </a:r>
            <a:r>
              <a:rPr lang="en-US" altLang="ja-JP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IoT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デバイス開発の株式会社ミラを創業し、様々なハードウェ　　　　　　　</a:t>
            </a:r>
            <a:endParaRPr lang="en-US" altLang="ja-JP" sz="12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1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ア製品を開発・量産する。　 </a:t>
            </a:r>
            <a:endParaRPr lang="en-US" altLang="ja-JP" sz="12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1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・</a:t>
            </a:r>
            <a:r>
              <a:rPr lang="en-US" altLang="ja-JP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2018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年に、ｕｇｏ株式会社を設立。これからの社会に向けたロボティクス・</a:t>
            </a:r>
            <a:endParaRPr lang="en-US" altLang="ja-JP" sz="12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1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2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サービスを開発している</a:t>
            </a:r>
            <a:r>
              <a:rPr lang="ja-JP" altLang="en-US" sz="14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endParaRPr lang="en-US" altLang="ja-JP" sz="14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ja-JP" altLang="en-US" sz="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endParaRPr lang="ja-JP" altLang="ja-JP" sz="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1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831</Words>
  <Application>Microsoft Office PowerPoint</Application>
  <PresentationFormat>A4 210 x 297 mm</PresentationFormat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佐山 利彦</dc:creator>
  <cp:lastModifiedBy>中居 則彦</cp:lastModifiedBy>
  <cp:revision>137</cp:revision>
  <cp:lastPrinted>2021-09-01T04:28:36Z</cp:lastPrinted>
  <dcterms:created xsi:type="dcterms:W3CDTF">2020-11-06T05:02:27Z</dcterms:created>
  <dcterms:modified xsi:type="dcterms:W3CDTF">2021-09-01T04:38:17Z</dcterms:modified>
</cp:coreProperties>
</file>